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67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3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png"/><Relationship Id="rId7" Type="http://schemas.openxmlformats.org/officeDocument/2006/relationships/image" Target="../media/image68.jpg"/><Relationship Id="rId12" Type="http://schemas.openxmlformats.org/officeDocument/2006/relationships/image" Target="../media/image7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g"/><Relationship Id="rId11" Type="http://schemas.openxmlformats.org/officeDocument/2006/relationships/image" Target="../media/image72.jpg"/><Relationship Id="rId5" Type="http://schemas.openxmlformats.org/officeDocument/2006/relationships/image" Target="../media/image66.jpg"/><Relationship Id="rId10" Type="http://schemas.openxmlformats.org/officeDocument/2006/relationships/image" Target="../media/image71.jpg"/><Relationship Id="rId4" Type="http://schemas.openxmlformats.org/officeDocument/2006/relationships/image" Target="../media/image65.jpg"/><Relationship Id="rId9" Type="http://schemas.openxmlformats.org/officeDocument/2006/relationships/image" Target="../media/image7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jpeg"/><Relationship Id="rId11" Type="http://schemas.openxmlformats.org/officeDocument/2006/relationships/image" Target="../media/image146.jpeg"/><Relationship Id="rId5" Type="http://schemas.openxmlformats.org/officeDocument/2006/relationships/image" Target="../media/image140.jpeg"/><Relationship Id="rId10" Type="http://schemas.openxmlformats.org/officeDocument/2006/relationships/image" Target="../media/image145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57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12" Type="http://schemas.openxmlformats.org/officeDocument/2006/relationships/image" Target="../media/image1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11" Type="http://schemas.openxmlformats.org/officeDocument/2006/relationships/image" Target="../media/image155.jpe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Relationship Id="rId14" Type="http://schemas.openxmlformats.org/officeDocument/2006/relationships/image" Target="../media/image1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jpeg"/><Relationship Id="rId7" Type="http://schemas.openxmlformats.org/officeDocument/2006/relationships/image" Target="../media/image17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2999" y="465666"/>
            <a:ext cx="3635203" cy="757303"/>
          </a:xfrm>
        </p:spPr>
        <p:txBody>
          <a:bodyPr/>
          <a:lstStyle/>
          <a:p>
            <a:r>
              <a:rPr lang="uk-UA" sz="3600" b="1" i="1" dirty="0">
                <a:latin typeface="Georgia" panose="02040502050405020303" pitchFamily="18" charset="0"/>
              </a:rPr>
              <a:t>День знань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DB6DD16-B74A-45BE-B137-67445E143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 t="3940" b="16666"/>
          <a:stretch/>
        </p:blipFill>
        <p:spPr bwMode="auto">
          <a:xfrm>
            <a:off x="1464733" y="1397000"/>
            <a:ext cx="2041306" cy="1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E1F4BFE-73F3-4A52-87DD-1D31985CA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50" y="1739900"/>
            <a:ext cx="1339850" cy="178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236A2D9-D6C8-4F3B-B953-F4C99F11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100" y="4889500"/>
            <a:ext cx="1244600" cy="16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019E214-8584-4A93-9E9A-75A89916D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5802"/>
          <a:stretch/>
        </p:blipFill>
        <p:spPr bwMode="auto">
          <a:xfrm>
            <a:off x="6832602" y="1845734"/>
            <a:ext cx="1789043" cy="176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6A97BF-F266-4D16-8E00-4A4BF9C99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9" b="8765"/>
          <a:stretch/>
        </p:blipFill>
        <p:spPr bwMode="auto">
          <a:xfrm>
            <a:off x="1977386" y="3420533"/>
            <a:ext cx="2005798" cy="204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8F400CA-8FA8-49E8-811C-98CDB92F5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8"/>
          <a:stretch/>
        </p:blipFill>
        <p:spPr bwMode="auto">
          <a:xfrm>
            <a:off x="7516618" y="4650709"/>
            <a:ext cx="2878666" cy="140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D62B459-A73E-4C81-92D5-CF4CA106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2" y="4236973"/>
            <a:ext cx="23114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732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352" y="315337"/>
            <a:ext cx="7606361" cy="757303"/>
          </a:xfrm>
        </p:spPr>
        <p:txBody>
          <a:bodyPr/>
          <a:lstStyle/>
          <a:p>
            <a:pPr algn="ctr"/>
            <a:r>
              <a:rPr lang="uk-UA" sz="2800" b="1" i="1" dirty="0">
                <a:latin typeface="Georgia" panose="02040502050405020303" pitchFamily="18" charset="0"/>
              </a:rPr>
              <a:t>День юриста України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7B406F-D29B-4B4B-B0D3-5C7B20AB3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2" y="1385152"/>
            <a:ext cx="2142066" cy="1204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C3583A-1F1D-4FF6-AE8F-57D48769A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167" y="1132176"/>
            <a:ext cx="1282700" cy="171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347A67-B34B-43B6-89B9-F8D1D4D60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234" y="2377815"/>
            <a:ext cx="1428750" cy="1904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0C0CE7-0F3C-49D9-BBB4-1E216F107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7517" y="3877733"/>
            <a:ext cx="1428750" cy="1905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5D8258-76ED-4BF4-8485-30DDDA294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4292" y="2294467"/>
            <a:ext cx="1123950" cy="1498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EB9682-6EFD-4247-9FB0-BF06D4ACF7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818" y="2842443"/>
            <a:ext cx="1231900" cy="16425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8F3DCD-5BF7-4DF1-9266-14DA8EBC9C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202" y="1522686"/>
            <a:ext cx="1428750" cy="1905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4C2E471-7A4B-4D2D-A2A3-D6B5B1AF62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2117" y="3877732"/>
            <a:ext cx="1536702" cy="20489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7112A76-BBCF-48E2-9678-BF100FB345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2421" y="4639731"/>
            <a:ext cx="1536702" cy="20489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634EFEC-2DE9-4433-B747-6E37BFBFEA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9258" y="4639731"/>
            <a:ext cx="1536702" cy="204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93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352" y="315337"/>
            <a:ext cx="7606361" cy="757303"/>
          </a:xfrm>
        </p:spPr>
        <p:txBody>
          <a:bodyPr/>
          <a:lstStyle/>
          <a:p>
            <a:pPr algn="ctr"/>
            <a:r>
              <a:rPr lang="ru-RU" sz="2000" b="1" i="1" dirty="0">
                <a:latin typeface="Georgia" panose="02040502050405020303" pitchFamily="18" charset="0"/>
              </a:rPr>
              <a:t>«Захист прав і свобод людини: правові засади та проблеми реалізації» (Круглий стіл)</a:t>
            </a:r>
            <a:endParaRPr lang="uk-UA" sz="2000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F9A495CF-E130-43DA-8DE1-6CE6B2442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16" y="1572372"/>
            <a:ext cx="1841500" cy="245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72C9048B-1C21-453B-8A92-1D60D81ED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9"/>
          <a:stretch/>
        </p:blipFill>
        <p:spPr bwMode="auto">
          <a:xfrm>
            <a:off x="3565525" y="3265876"/>
            <a:ext cx="2681816" cy="195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E6527881-CD9B-4DEC-AC33-3406A728F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4"/>
          <a:stretch/>
        </p:blipFill>
        <p:spPr bwMode="auto">
          <a:xfrm>
            <a:off x="6826250" y="2195305"/>
            <a:ext cx="2445004" cy="185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267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352" y="315337"/>
            <a:ext cx="7606361" cy="757303"/>
          </a:xfrm>
        </p:spPr>
        <p:txBody>
          <a:bodyPr/>
          <a:lstStyle/>
          <a:p>
            <a:pPr algn="ctr"/>
            <a:r>
              <a:rPr lang="ru-RU" sz="2000" b="1" i="1" dirty="0">
                <a:latin typeface="Georgia" panose="02040502050405020303" pitchFamily="18" charset="0"/>
              </a:rPr>
              <a:t>«На гостину до Любарта» </a:t>
            </a:r>
            <a:br>
              <a:rPr lang="ru-RU" sz="2000" b="1" i="1" dirty="0">
                <a:latin typeface="Georgia" panose="02040502050405020303" pitchFamily="18" charset="0"/>
              </a:rPr>
            </a:br>
            <a:r>
              <a:rPr lang="ru-RU" sz="2000" b="1" i="1" dirty="0">
                <a:latin typeface="Georgia" panose="02040502050405020303" pitchFamily="18" charset="0"/>
              </a:rPr>
              <a:t>(екскурсія вечірнім містом)</a:t>
            </a:r>
            <a:endParaRPr lang="uk-UA" sz="2000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71BF8835-0D6E-4969-8F2A-AF8C6648C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83" y="1511035"/>
            <a:ext cx="1651000" cy="22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3E4FDAFB-B8BD-4003-845F-F70468914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437" y="1885439"/>
            <a:ext cx="1738079" cy="231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3492C56F-8B47-4302-9229-E4C9F4F13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383" y="3043765"/>
            <a:ext cx="15430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40310221-F6A3-46E6-BA59-8CF5E203F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2" y="1885439"/>
            <a:ext cx="1651000" cy="22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8595E266-1F23-4A67-9825-DD8E038D8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83" y="4246298"/>
            <a:ext cx="1651000" cy="22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D012C407-F987-43ED-819B-0197524E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164" y="4560904"/>
            <a:ext cx="15430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39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85" y="370747"/>
            <a:ext cx="7606361" cy="573107"/>
          </a:xfrm>
        </p:spPr>
        <p:txBody>
          <a:bodyPr/>
          <a:lstStyle/>
          <a:p>
            <a:pPr algn="ctr"/>
            <a:r>
              <a:rPr lang="ru-RU" sz="2000" b="1" i="1" dirty="0">
                <a:latin typeface="Georgia" panose="02040502050405020303" pitchFamily="18" charset="0"/>
              </a:rPr>
              <a:t> Олімпійський урок</a:t>
            </a:r>
            <a:endParaRPr lang="uk-UA" sz="2000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52AF1F7A-CF92-4A90-8242-FD89D0ABA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85" y="1816100"/>
            <a:ext cx="215053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76058C3A-370A-4FA0-9660-71BF2F066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27" y="1919817"/>
            <a:ext cx="2429934" cy="18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8E3CC6F3-08CD-4C91-8B3A-02D8D92A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93" y="3969557"/>
            <a:ext cx="2448173" cy="183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>
            <a:extLst>
              <a:ext uri="{FF2B5EF4-FFF2-40B4-BE49-F238E27FC236}">
                <a16:creationId xmlns:a16="http://schemas.microsoft.com/office/drawing/2014/main" id="{59BAC0DD-4132-4157-A319-9B0AFA4E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4362631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>
            <a:extLst>
              <a:ext uri="{FF2B5EF4-FFF2-40B4-BE49-F238E27FC236}">
                <a16:creationId xmlns:a16="http://schemas.microsoft.com/office/drawing/2014/main" id="{8222492D-DD99-4A3F-AEAF-868ECC030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470" y="3216354"/>
            <a:ext cx="2278666" cy="170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73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85" y="370747"/>
            <a:ext cx="7606361" cy="573107"/>
          </a:xfrm>
        </p:spPr>
        <p:txBody>
          <a:bodyPr/>
          <a:lstStyle/>
          <a:p>
            <a:pPr algn="ctr"/>
            <a:r>
              <a:rPr lang="uk-UA" sz="2000" b="1" i="1" dirty="0">
                <a:latin typeface="Georgia" panose="02040502050405020303" pitchFamily="18" charset="0"/>
              </a:rPr>
              <a:t>МІЖНАРОДНИЙ ДЕНЬ МЕНТАЛЬНОГО ЗДОРОВʼЯ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B2573698-C831-4A8B-A955-DF5BB750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1735667"/>
            <a:ext cx="3014134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7BB2E1F1-E733-4DB9-97A3-A28E0F796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67" y="1792817"/>
            <a:ext cx="3132667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id="{B5255B6A-BCD0-4FB1-BB2A-E9E1D9C0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1" y="4484158"/>
            <a:ext cx="2794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>
            <a:extLst>
              <a:ext uri="{FF2B5EF4-FFF2-40B4-BE49-F238E27FC236}">
                <a16:creationId xmlns:a16="http://schemas.microsoft.com/office/drawing/2014/main" id="{7B9362B7-3B54-462A-B188-EA9BE170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45" y="4485945"/>
            <a:ext cx="2668411" cy="200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596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85" y="370747"/>
            <a:ext cx="7606361" cy="573107"/>
          </a:xfrm>
        </p:spPr>
        <p:txBody>
          <a:bodyPr/>
          <a:lstStyle/>
          <a:p>
            <a:pPr algn="ctr"/>
            <a:r>
              <a:rPr lang="uk-UA" sz="2000" b="1" i="1" dirty="0">
                <a:latin typeface="Georgia" panose="02040502050405020303" pitchFamily="18" charset="0"/>
              </a:rPr>
              <a:t>Семінар-практикум з велосипедного туризму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B0F6ABD3-DCC7-43DC-A838-F2C0C9835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66" y="1359389"/>
            <a:ext cx="3022601" cy="136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EB08A7C1-C729-4CBA-B00B-B7A59057A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r="19705"/>
          <a:stretch/>
        </p:blipFill>
        <p:spPr bwMode="auto">
          <a:xfrm>
            <a:off x="4551363" y="1786724"/>
            <a:ext cx="2199856" cy="14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DD55763D-FD64-47F8-BA98-D134FBFB9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2" r="18229"/>
          <a:stretch/>
        </p:blipFill>
        <p:spPr bwMode="auto">
          <a:xfrm>
            <a:off x="300566" y="4137851"/>
            <a:ext cx="2387600" cy="186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B6390110-AE2D-4582-82BC-F196A6F93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 bwMode="auto">
          <a:xfrm>
            <a:off x="3206916" y="3560863"/>
            <a:ext cx="1877483" cy="193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>
            <a:extLst>
              <a:ext uri="{FF2B5EF4-FFF2-40B4-BE49-F238E27FC236}">
                <a16:creationId xmlns:a16="http://schemas.microsoft.com/office/drawing/2014/main" id="{BB6D62E0-B6F5-4850-A289-90B490137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657" y="1447703"/>
            <a:ext cx="1625600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>
            <a:extLst>
              <a:ext uri="{FF2B5EF4-FFF2-40B4-BE49-F238E27FC236}">
                <a16:creationId xmlns:a16="http://schemas.microsoft.com/office/drawing/2014/main" id="{D2860CA0-C546-402C-B038-74ED67479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0246"/>
          <a:stretch/>
        </p:blipFill>
        <p:spPr bwMode="auto">
          <a:xfrm>
            <a:off x="5900492" y="3716417"/>
            <a:ext cx="1432813" cy="25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>
            <a:extLst>
              <a:ext uri="{FF2B5EF4-FFF2-40B4-BE49-F238E27FC236}">
                <a16:creationId xmlns:a16="http://schemas.microsoft.com/office/drawing/2014/main" id="{0493B1A2-EDB3-4D62-B7FF-313EF5D2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117" y="3995015"/>
            <a:ext cx="1612900" cy="21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586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85" y="370747"/>
            <a:ext cx="7606361" cy="573107"/>
          </a:xfrm>
        </p:spPr>
        <p:txBody>
          <a:bodyPr/>
          <a:lstStyle/>
          <a:p>
            <a:pPr algn="ctr"/>
            <a:r>
              <a:rPr lang="uk-UA" sz="2000" b="1" i="1" dirty="0">
                <a:latin typeface="Georgia" panose="02040502050405020303" pitchFamily="18" charset="0"/>
              </a:rPr>
              <a:t>Зустріч з представницею компанії «</a:t>
            </a:r>
            <a:r>
              <a:rPr lang="en-US" sz="2000" b="1" i="1" dirty="0">
                <a:latin typeface="Georgia" panose="02040502050405020303" pitchFamily="18" charset="0"/>
              </a:rPr>
              <a:t>Alg</a:t>
            </a:r>
            <a:r>
              <a:rPr lang="uk-UA" sz="2000" b="1" i="1" dirty="0">
                <a:latin typeface="Georgia" panose="02040502050405020303" pitchFamily="18" charset="0"/>
              </a:rPr>
              <a:t>о</a:t>
            </a:r>
            <a:r>
              <a:rPr lang="en-US" sz="2000" b="1" i="1" dirty="0">
                <a:latin typeface="Georgia" panose="02040502050405020303" pitchFamily="18" charset="0"/>
              </a:rPr>
              <a:t>os Study Woork and Trevel» </a:t>
            </a:r>
            <a:r>
              <a:rPr lang="uk-UA" sz="2000" b="1" i="1" dirty="0">
                <a:latin typeface="Georgia" panose="02040502050405020303" pitchFamily="18" charset="0"/>
              </a:rPr>
              <a:t>Іриною Тайчук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E57C6011-90A0-412F-B2D4-7353EBF5B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/>
          <a:stretch/>
        </p:blipFill>
        <p:spPr bwMode="auto">
          <a:xfrm>
            <a:off x="6563783" y="1859562"/>
            <a:ext cx="1581150" cy="15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96493F07-2FFB-4A87-9CD1-B556456E2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/>
          <a:stretch/>
        </p:blipFill>
        <p:spPr bwMode="auto">
          <a:xfrm>
            <a:off x="1680199" y="1848097"/>
            <a:ext cx="1825001" cy="15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706E3EBC-5E4E-4202-96F9-B735EDA96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5"/>
          <a:stretch/>
        </p:blipFill>
        <p:spPr bwMode="auto">
          <a:xfrm>
            <a:off x="812800" y="4053948"/>
            <a:ext cx="3412067" cy="181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>
            <a:extLst>
              <a:ext uri="{FF2B5EF4-FFF2-40B4-BE49-F238E27FC236}">
                <a16:creationId xmlns:a16="http://schemas.microsoft.com/office/drawing/2014/main" id="{1CC72C74-BE46-4E0A-AFEF-9F392DD61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6"/>
          <a:stretch/>
        </p:blipFill>
        <p:spPr bwMode="auto">
          <a:xfrm>
            <a:off x="4972050" y="4053948"/>
            <a:ext cx="1911350" cy="188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>
            <a:extLst>
              <a:ext uri="{FF2B5EF4-FFF2-40B4-BE49-F238E27FC236}">
                <a16:creationId xmlns:a16="http://schemas.microsoft.com/office/drawing/2014/main" id="{2496824E-BB4B-402B-92C9-2F10FD7C2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867" y="1732422"/>
            <a:ext cx="1717676" cy="17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69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85" y="370747"/>
            <a:ext cx="7606361" cy="573107"/>
          </a:xfrm>
        </p:spPr>
        <p:txBody>
          <a:bodyPr/>
          <a:lstStyle/>
          <a:p>
            <a:pPr algn="ctr"/>
            <a:r>
              <a:rPr lang="uk-UA" sz="2000" b="1" i="1" dirty="0">
                <a:latin typeface="Georgia" panose="02040502050405020303" pitchFamily="18" charset="0"/>
              </a:rPr>
              <a:t>Виготовлення окопних свічок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E56E75BE-8B90-48D2-A330-560EC2B27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145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0017FB0E-F99A-4316-B194-3EA362267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02367"/>
            <a:ext cx="21844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0628144F-0408-4BBA-BB3F-1EEB87D1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584" y="1185334"/>
            <a:ext cx="1634362" cy="21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>
            <a:extLst>
              <a:ext uri="{FF2B5EF4-FFF2-40B4-BE49-F238E27FC236}">
                <a16:creationId xmlns:a16="http://schemas.microsoft.com/office/drawing/2014/main" id="{1C5D8AD7-735B-4C61-A4E8-AAB7C920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44815" r="5926"/>
          <a:stretch/>
        </p:blipFill>
        <p:spPr bwMode="auto">
          <a:xfrm>
            <a:off x="685798" y="4487513"/>
            <a:ext cx="3522135" cy="16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>
            <a:extLst>
              <a:ext uri="{FF2B5EF4-FFF2-40B4-BE49-F238E27FC236}">
                <a16:creationId xmlns:a16="http://schemas.microsoft.com/office/drawing/2014/main" id="{76F8A29E-9AE9-42E0-824C-FEC3EEBFD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83" y="4154310"/>
            <a:ext cx="1488017" cy="198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>
            <a:extLst>
              <a:ext uri="{FF2B5EF4-FFF2-40B4-BE49-F238E27FC236}">
                <a16:creationId xmlns:a16="http://schemas.microsoft.com/office/drawing/2014/main" id="{7E93FBB9-0095-44E5-AAA1-81D73A1D2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154310"/>
            <a:ext cx="1488017" cy="198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810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85" y="370747"/>
            <a:ext cx="7606361" cy="573107"/>
          </a:xfrm>
        </p:spPr>
        <p:txBody>
          <a:bodyPr/>
          <a:lstStyle/>
          <a:p>
            <a:pPr algn="ctr"/>
            <a:r>
              <a:rPr lang="uk-UA" sz="2000" b="1" i="1" dirty="0">
                <a:latin typeface="Georgia" panose="02040502050405020303" pitchFamily="18" charset="0"/>
              </a:rPr>
              <a:t>Всеукраїнський радіодиктант національної єдності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70614118-BB9E-40C9-A52D-831934C6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85" y="1087967"/>
            <a:ext cx="1744133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965DA331-EBE6-458E-BD5D-9A46E5624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1640276"/>
            <a:ext cx="2802467" cy="12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>
            <a:extLst>
              <a:ext uri="{FF2B5EF4-FFF2-40B4-BE49-F238E27FC236}">
                <a16:creationId xmlns:a16="http://schemas.microsoft.com/office/drawing/2014/main" id="{A4D1329C-47A9-4CB4-90A0-35A86F16C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3"/>
          <a:stretch/>
        </p:blipFill>
        <p:spPr bwMode="auto">
          <a:xfrm>
            <a:off x="832974" y="2811242"/>
            <a:ext cx="1725083" cy="16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id="{D9B4485B-8536-40E5-B7BE-904DFA7EE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49" y="1763693"/>
            <a:ext cx="1382315" cy="18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>
            <a:extLst>
              <a:ext uri="{FF2B5EF4-FFF2-40B4-BE49-F238E27FC236}">
                <a16:creationId xmlns:a16="http://schemas.microsoft.com/office/drawing/2014/main" id="{D77199E5-14C0-4F0A-A70C-26F312162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634" y="4089345"/>
            <a:ext cx="1382316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>
            <a:extLst>
              <a:ext uri="{FF2B5EF4-FFF2-40B4-BE49-F238E27FC236}">
                <a16:creationId xmlns:a16="http://schemas.microsoft.com/office/drawing/2014/main" id="{8FB72160-1639-45B6-861E-F6DBEE65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28" y="3374638"/>
            <a:ext cx="1382315" cy="184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>
            <a:extLst>
              <a:ext uri="{FF2B5EF4-FFF2-40B4-BE49-F238E27FC236}">
                <a16:creationId xmlns:a16="http://schemas.microsoft.com/office/drawing/2014/main" id="{2F490FA1-7FFD-4990-9998-6AFC81868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4717720"/>
            <a:ext cx="1327150" cy="17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>
            <a:extLst>
              <a:ext uri="{FF2B5EF4-FFF2-40B4-BE49-F238E27FC236}">
                <a16:creationId xmlns:a16="http://schemas.microsoft.com/office/drawing/2014/main" id="{B9590240-40BD-43C5-AEEA-4F59B5797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85" y="4089345"/>
            <a:ext cx="2122382" cy="15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37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85" y="370747"/>
            <a:ext cx="7606361" cy="573107"/>
          </a:xfrm>
        </p:spPr>
        <p:txBody>
          <a:bodyPr/>
          <a:lstStyle/>
          <a:p>
            <a:pPr algn="ctr"/>
            <a:r>
              <a:rPr lang="ru-RU" sz="2000" b="1" i="1" dirty="0">
                <a:latin typeface="Georgia" panose="02040502050405020303" pitchFamily="18" charset="0"/>
              </a:rPr>
              <a:t>День української писемності та мови </a:t>
            </a:r>
            <a:br>
              <a:rPr lang="ru-RU" sz="2000" b="1" i="1" dirty="0">
                <a:latin typeface="Georgia" panose="02040502050405020303" pitchFamily="18" charset="0"/>
              </a:rPr>
            </a:br>
            <a:r>
              <a:rPr lang="ru-RU" sz="2000" b="1" i="1" dirty="0">
                <a:latin typeface="Georgia" panose="02040502050405020303" pitchFamily="18" charset="0"/>
              </a:rPr>
              <a:t>(«Змагання юних словесників»)</a:t>
            </a:r>
            <a:endParaRPr lang="uk-UA" sz="2000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758AF421-0DD6-4FAE-BEE4-07F59380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67" y="1456266"/>
            <a:ext cx="1964267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7F94C51D-EF24-498A-930E-E15CF2941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39" y="2201334"/>
            <a:ext cx="1492250" cy="198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D394D3A2-326C-446D-B1B1-45704817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49" y="1667934"/>
            <a:ext cx="1492249" cy="198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75AF3FE8-809C-4C0B-901B-79676C441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457" y="2104147"/>
            <a:ext cx="1416050" cy="18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>
            <a:extLst>
              <a:ext uri="{FF2B5EF4-FFF2-40B4-BE49-F238E27FC236}">
                <a16:creationId xmlns:a16="http://schemas.microsoft.com/office/drawing/2014/main" id="{B9D373C7-5C4D-4176-A63C-F81F46D8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56" y="4325061"/>
            <a:ext cx="1492249" cy="198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>
            <a:extLst>
              <a:ext uri="{FF2B5EF4-FFF2-40B4-BE49-F238E27FC236}">
                <a16:creationId xmlns:a16="http://schemas.microsoft.com/office/drawing/2014/main" id="{1EA8522B-EA8C-4C09-A934-F996CFF9F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67" y="370747"/>
            <a:ext cx="1244597" cy="16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>
            <a:extLst>
              <a:ext uri="{FF2B5EF4-FFF2-40B4-BE49-F238E27FC236}">
                <a16:creationId xmlns:a16="http://schemas.microsoft.com/office/drawing/2014/main" id="{BC135E02-82C5-49EA-9EA6-13ECB8081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3048181"/>
            <a:ext cx="1606550" cy="214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>
            <a:extLst>
              <a:ext uri="{FF2B5EF4-FFF2-40B4-BE49-F238E27FC236}">
                <a16:creationId xmlns:a16="http://schemas.microsoft.com/office/drawing/2014/main" id="{B21DAE40-D7C7-4FCC-A702-B74181340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4351743"/>
            <a:ext cx="1492249" cy="198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>
            <a:extLst>
              <a:ext uri="{FF2B5EF4-FFF2-40B4-BE49-F238E27FC236}">
                <a16:creationId xmlns:a16="http://schemas.microsoft.com/office/drawing/2014/main" id="{9A6FE881-1C10-492A-8B46-811E6B4AA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259" y="4325061"/>
            <a:ext cx="1714593" cy="228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240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0133" y="465666"/>
            <a:ext cx="6392334" cy="757303"/>
          </a:xfrm>
        </p:spPr>
        <p:txBody>
          <a:bodyPr/>
          <a:lstStyle/>
          <a:p>
            <a:r>
              <a:rPr lang="uk-UA" sz="3600" b="1" i="1" dirty="0">
                <a:latin typeface="Georgia" panose="02040502050405020303" pitchFamily="18" charset="0"/>
              </a:rPr>
              <a:t>Мотиваційний пікнік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8FCFC11-FE2B-426A-B297-C4A7AD8D1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439333"/>
            <a:ext cx="11811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A0D078C-5538-4B92-82A6-F91D0470A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55" y="4643016"/>
            <a:ext cx="2436290" cy="18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F9D3074-FEBB-4347-888B-892C1F513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69" y="3184538"/>
            <a:ext cx="2328335" cy="174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F568979D-8DF7-4113-B032-882BD2D19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79" y="2020251"/>
            <a:ext cx="1640417" cy="218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E152A5F8-A7C9-4B6C-B516-E6EC5BF9C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3622690"/>
            <a:ext cx="1898650" cy="253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4CCCB8B4-4384-4ADF-A020-E1D8C5701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2" y="4003562"/>
            <a:ext cx="1796345" cy="23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254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85" y="370747"/>
            <a:ext cx="7606361" cy="573107"/>
          </a:xfrm>
        </p:spPr>
        <p:txBody>
          <a:bodyPr/>
          <a:lstStyle/>
          <a:p>
            <a:pPr algn="ctr"/>
            <a:r>
              <a:rPr lang="en-US" sz="2000" b="1" i="1" dirty="0">
                <a:latin typeface="Georgia" panose="02040502050405020303" pitchFamily="18" charset="0"/>
              </a:rPr>
              <a:t>Містичне свято All Hallows Evening</a:t>
            </a:r>
            <a:r>
              <a:rPr lang="uk-UA" sz="2000" b="1" i="1" dirty="0">
                <a:latin typeface="Georgia" panose="02040502050405020303" pitchFamily="18" charset="0"/>
              </a:rPr>
              <a:t> (</a:t>
            </a:r>
            <a:r>
              <a:rPr lang="ru-RU" sz="2000" b="1" i="1" dirty="0">
                <a:latin typeface="Georgia" panose="02040502050405020303" pitchFamily="18" charset="0"/>
              </a:rPr>
              <a:t> культпохід на стрічку «Мстивий вчитель» )</a:t>
            </a:r>
            <a:endParaRPr lang="uk-UA" sz="2000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EF158268-7D32-4B95-B974-7B9FE8239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3" b="5405"/>
          <a:stretch/>
        </p:blipFill>
        <p:spPr bwMode="auto">
          <a:xfrm>
            <a:off x="1204383" y="1828800"/>
            <a:ext cx="1847790" cy="19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99D68077-D9ED-41F5-9801-D218C465B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918" y="1979646"/>
            <a:ext cx="1670049" cy="222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501865EE-C941-448E-B323-EC3BFCA82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84" y="4218185"/>
            <a:ext cx="1736726" cy="23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BA7E8E35-6ECF-4F1C-A06D-356CAA944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839" y="1521745"/>
            <a:ext cx="1670049" cy="222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E1E6BE08-04F8-4886-9B93-7AAFEB752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4859866"/>
            <a:ext cx="1403350" cy="187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B6B0D799-C309-4527-BA30-1979571EA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1"/>
          <a:stretch/>
        </p:blipFill>
        <p:spPr bwMode="auto">
          <a:xfrm>
            <a:off x="5676316" y="4326369"/>
            <a:ext cx="1998548" cy="220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185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85" y="370747"/>
            <a:ext cx="7606361" cy="573107"/>
          </a:xfrm>
        </p:spPr>
        <p:txBody>
          <a:bodyPr/>
          <a:lstStyle/>
          <a:p>
            <a:pPr algn="ctr"/>
            <a:r>
              <a:rPr lang="uk-UA" sz="2000" b="1" i="1" dirty="0">
                <a:latin typeface="Georgia" panose="02040502050405020303" pitchFamily="18" charset="0"/>
              </a:rPr>
              <a:t>Місячник кібербезпеки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29330E83-55BB-439B-9A93-24E61C81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47" y="1337732"/>
            <a:ext cx="1243228" cy="272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C27C53B1-7620-4B93-9382-702B25F0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1644559"/>
            <a:ext cx="1835150" cy="244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>
            <a:extLst>
              <a:ext uri="{FF2B5EF4-FFF2-40B4-BE49-F238E27FC236}">
                <a16:creationId xmlns:a16="http://schemas.microsoft.com/office/drawing/2014/main" id="{E133DF5C-C15C-4B4E-8F51-B1FD757B6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3"/>
          <a:stretch/>
        </p:blipFill>
        <p:spPr bwMode="auto">
          <a:xfrm>
            <a:off x="882650" y="4446787"/>
            <a:ext cx="2083333" cy="204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>
            <a:extLst>
              <a:ext uri="{FF2B5EF4-FFF2-40B4-BE49-F238E27FC236}">
                <a16:creationId xmlns:a16="http://schemas.microsoft.com/office/drawing/2014/main" id="{CB7B834A-4809-45D3-9FEA-648658EE8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4"/>
          <a:stretch/>
        </p:blipFill>
        <p:spPr bwMode="auto">
          <a:xfrm>
            <a:off x="5903695" y="1394792"/>
            <a:ext cx="2517225" cy="23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>
            <a:extLst>
              <a:ext uri="{FF2B5EF4-FFF2-40B4-BE49-F238E27FC236}">
                <a16:creationId xmlns:a16="http://schemas.microsoft.com/office/drawing/2014/main" id="{DE11DA20-6A55-4991-8E0B-B1293E4E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68" y="4515953"/>
            <a:ext cx="2526012" cy="18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20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85" y="370747"/>
            <a:ext cx="7606361" cy="573107"/>
          </a:xfrm>
        </p:spPr>
        <p:txBody>
          <a:bodyPr/>
          <a:lstStyle/>
          <a:p>
            <a:pPr algn="ctr"/>
            <a:r>
              <a:rPr lang="uk-UA" sz="2000" b="1" i="1" dirty="0">
                <a:latin typeface="Georgia" panose="02040502050405020303" pitchFamily="18" charset="0"/>
              </a:rPr>
              <a:t>День студента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DE59C8C4-F9F4-4D5D-A7A0-D60986C56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85" y="1348262"/>
            <a:ext cx="1893782" cy="142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4859977A-A336-4520-B53B-54403F589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60" y="1929318"/>
            <a:ext cx="1454150" cy="193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2CFF9442-E83A-424D-BC60-EB9AF1A33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156" y="1483730"/>
            <a:ext cx="1458952" cy="194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AE969FF4-C865-44FD-BCB2-B44B081A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79" y="3293532"/>
            <a:ext cx="1799988" cy="134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>
            <a:extLst>
              <a:ext uri="{FF2B5EF4-FFF2-40B4-BE49-F238E27FC236}">
                <a16:creationId xmlns:a16="http://schemas.microsoft.com/office/drawing/2014/main" id="{487C7134-3E5B-41F4-B143-F9EF3596D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0" b="17407"/>
          <a:stretch/>
        </p:blipFill>
        <p:spPr bwMode="auto">
          <a:xfrm>
            <a:off x="2944911" y="4278938"/>
            <a:ext cx="2119638" cy="177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>
            <a:extLst>
              <a:ext uri="{FF2B5EF4-FFF2-40B4-BE49-F238E27FC236}">
                <a16:creationId xmlns:a16="http://schemas.microsoft.com/office/drawing/2014/main" id="{65D0EB13-0C50-4F0F-A68D-355462EC3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99" y="1572372"/>
            <a:ext cx="1513417" cy="201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>
            <a:extLst>
              <a:ext uri="{FF2B5EF4-FFF2-40B4-BE49-F238E27FC236}">
                <a16:creationId xmlns:a16="http://schemas.microsoft.com/office/drawing/2014/main" id="{76413D8A-CE4B-4950-8E30-69DFFC4B9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85" y="4944532"/>
            <a:ext cx="1301750" cy="17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>
            <a:extLst>
              <a:ext uri="{FF2B5EF4-FFF2-40B4-BE49-F238E27FC236}">
                <a16:creationId xmlns:a16="http://schemas.microsoft.com/office/drawing/2014/main" id="{D2BB96CB-0A77-46E4-BA1F-43CBF5B98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6" b="22928"/>
          <a:stretch/>
        </p:blipFill>
        <p:spPr bwMode="auto">
          <a:xfrm>
            <a:off x="5354377" y="3761719"/>
            <a:ext cx="2055283" cy="176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18">
            <a:extLst>
              <a:ext uri="{FF2B5EF4-FFF2-40B4-BE49-F238E27FC236}">
                <a16:creationId xmlns:a16="http://schemas.microsoft.com/office/drawing/2014/main" id="{58521640-6E1F-4143-95C7-0EC6D2D08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0" b="15925"/>
          <a:stretch/>
        </p:blipFill>
        <p:spPr bwMode="auto">
          <a:xfrm>
            <a:off x="7699489" y="4513717"/>
            <a:ext cx="1797527" cy="15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415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85" y="370747"/>
            <a:ext cx="7606361" cy="573107"/>
          </a:xfrm>
        </p:spPr>
        <p:txBody>
          <a:bodyPr/>
          <a:lstStyle/>
          <a:p>
            <a:pPr algn="ctr"/>
            <a:r>
              <a:rPr lang="ru-RU" sz="2000" b="1" i="1" dirty="0">
                <a:latin typeface="Georgia" panose="02040502050405020303" pitchFamily="18" charset="0"/>
              </a:rPr>
              <a:t>Обласне методичне об’єднання викладачів суспільних дисциплін</a:t>
            </a:r>
            <a:endParaRPr lang="uk-UA" sz="2000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3FD09520-C3ED-4166-8D7D-BA4825DE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6" y="943854"/>
            <a:ext cx="1112174" cy="148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CBBBD422-EBE3-4065-A94C-74679CB2F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9"/>
          <a:stretch/>
        </p:blipFill>
        <p:spPr bwMode="auto">
          <a:xfrm>
            <a:off x="2660650" y="1456267"/>
            <a:ext cx="1598527" cy="14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D47DE886-2C56-4B37-922A-F1B274C3C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/>
          <a:stretch/>
        </p:blipFill>
        <p:spPr bwMode="auto">
          <a:xfrm>
            <a:off x="4755179" y="1456267"/>
            <a:ext cx="1598527" cy="15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>
            <a:extLst>
              <a:ext uri="{FF2B5EF4-FFF2-40B4-BE49-F238E27FC236}">
                <a16:creationId xmlns:a16="http://schemas.microsoft.com/office/drawing/2014/main" id="{EE2DFA7F-1BAF-4728-9B28-991D8A488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8"/>
          <a:stretch/>
        </p:blipFill>
        <p:spPr bwMode="auto">
          <a:xfrm>
            <a:off x="582527" y="3048360"/>
            <a:ext cx="2540000" cy="138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>
            <a:extLst>
              <a:ext uri="{FF2B5EF4-FFF2-40B4-BE49-F238E27FC236}">
                <a16:creationId xmlns:a16="http://schemas.microsoft.com/office/drawing/2014/main" id="{77EE0203-A70A-4D30-9229-4C2CF97C1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82" y="1735667"/>
            <a:ext cx="1325477" cy="176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>
            <a:extLst>
              <a:ext uri="{FF2B5EF4-FFF2-40B4-BE49-F238E27FC236}">
                <a16:creationId xmlns:a16="http://schemas.microsoft.com/office/drawing/2014/main" id="{2313C2EC-BCBD-435A-ABB1-6B5054F89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94" y="5308493"/>
            <a:ext cx="1659467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>
            <a:extLst>
              <a:ext uri="{FF2B5EF4-FFF2-40B4-BE49-F238E27FC236}">
                <a16:creationId xmlns:a16="http://schemas.microsoft.com/office/drawing/2014/main" id="{67C222DA-5F6C-40CC-9160-72EBC82D8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579" y="1727635"/>
            <a:ext cx="1325476" cy="17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>
            <a:extLst>
              <a:ext uri="{FF2B5EF4-FFF2-40B4-BE49-F238E27FC236}">
                <a16:creationId xmlns:a16="http://schemas.microsoft.com/office/drawing/2014/main" id="{A65B3475-D67E-43A4-B078-1B3376A98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3"/>
          <a:stretch/>
        </p:blipFill>
        <p:spPr bwMode="auto">
          <a:xfrm>
            <a:off x="3492680" y="3203942"/>
            <a:ext cx="2251569" cy="14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>
            <a:extLst>
              <a:ext uri="{FF2B5EF4-FFF2-40B4-BE49-F238E27FC236}">
                <a16:creationId xmlns:a16="http://schemas.microsoft.com/office/drawing/2014/main" id="{A9DF4DDE-50FF-427D-81B2-D0810C1A4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1"/>
          <a:stretch/>
        </p:blipFill>
        <p:spPr bwMode="auto">
          <a:xfrm>
            <a:off x="6999794" y="3710350"/>
            <a:ext cx="2251569" cy="12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>
            <a:extLst>
              <a:ext uri="{FF2B5EF4-FFF2-40B4-BE49-F238E27FC236}">
                <a16:creationId xmlns:a16="http://schemas.microsoft.com/office/drawing/2014/main" id="{EE66CCA7-6780-45C8-BF9A-AD7820DB7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8"/>
          <a:stretch/>
        </p:blipFill>
        <p:spPr bwMode="auto">
          <a:xfrm>
            <a:off x="582527" y="4660209"/>
            <a:ext cx="1572625" cy="15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8" name="Picture 22">
            <a:extLst>
              <a:ext uri="{FF2B5EF4-FFF2-40B4-BE49-F238E27FC236}">
                <a16:creationId xmlns:a16="http://schemas.microsoft.com/office/drawing/2014/main" id="{BB4E9EBF-7A76-41D3-AC06-DD98377E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583" y="4806960"/>
            <a:ext cx="1413283" cy="1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4">
            <a:extLst>
              <a:ext uri="{FF2B5EF4-FFF2-40B4-BE49-F238E27FC236}">
                <a16:creationId xmlns:a16="http://schemas.microsoft.com/office/drawing/2014/main" id="{B6C1D348-938B-44C7-A396-26A61DC81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3" b="15186"/>
          <a:stretch/>
        </p:blipFill>
        <p:spPr bwMode="auto">
          <a:xfrm>
            <a:off x="4233051" y="5132852"/>
            <a:ext cx="2497557" cy="123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722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85" y="370747"/>
            <a:ext cx="7606361" cy="573107"/>
          </a:xfrm>
        </p:spPr>
        <p:txBody>
          <a:bodyPr/>
          <a:lstStyle/>
          <a:p>
            <a:pPr algn="ctr"/>
            <a:r>
              <a:rPr lang="ru-RU" sz="2000" b="1" i="1" dirty="0">
                <a:latin typeface="Georgia" panose="02040502050405020303" pitchFamily="18" charset="0"/>
              </a:rPr>
              <a:t>Акціїя«16 днів проти насильства» </a:t>
            </a:r>
            <a:endParaRPr lang="uk-UA" sz="2000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F3A10F79-0D14-4D65-83A2-C63986496F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3D5F28C5-9AC8-44DE-A5BE-153EFF627F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7A2ADBFC-B759-4DF9-919F-C79A30AA03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84823-60C1-417F-B87A-ACFC9C12A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2" b="23827"/>
          <a:stretch/>
        </p:blipFill>
        <p:spPr>
          <a:xfrm>
            <a:off x="1363134" y="1092200"/>
            <a:ext cx="1992958" cy="1794933"/>
          </a:xfrm>
          <a:prstGeom prst="rect">
            <a:avLst/>
          </a:prstGeom>
        </p:spPr>
      </p:pic>
      <p:sp>
        <p:nvSpPr>
          <p:cNvPr id="8" name="AutoShape 8">
            <a:extLst>
              <a:ext uri="{FF2B5EF4-FFF2-40B4-BE49-F238E27FC236}">
                <a16:creationId xmlns:a16="http://schemas.microsoft.com/office/drawing/2014/main" id="{2954C365-F8F1-4102-A775-45D139450F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70BD39-E4B1-490B-88D5-B0482B73F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549400"/>
            <a:ext cx="1778555" cy="16933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DF6AE5-B922-4600-B9EC-A01DB6EFE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39" y="2960481"/>
            <a:ext cx="1498600" cy="19981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2B1B51-66E9-423A-A395-CA7BDB5DD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386" y="1460314"/>
            <a:ext cx="1498600" cy="1998133"/>
          </a:xfrm>
          <a:prstGeom prst="rect">
            <a:avLst/>
          </a:prstGeom>
        </p:spPr>
      </p:pic>
      <p:sp>
        <p:nvSpPr>
          <p:cNvPr id="12" name="AutoShape 10">
            <a:extLst>
              <a:ext uri="{FF2B5EF4-FFF2-40B4-BE49-F238E27FC236}">
                <a16:creationId xmlns:a16="http://schemas.microsoft.com/office/drawing/2014/main" id="{9BE31D5A-F3BC-40DD-B33B-BDAF85BC3E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0BD517-05E4-4526-9A7C-ABA81790DE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01"/>
          <a:stretch/>
        </p:blipFill>
        <p:spPr>
          <a:xfrm>
            <a:off x="3195639" y="3733800"/>
            <a:ext cx="2035174" cy="21843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7575FC-FF96-43A2-B958-06DD572BC0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728" b="27901"/>
          <a:stretch/>
        </p:blipFill>
        <p:spPr>
          <a:xfrm>
            <a:off x="5398165" y="5161807"/>
            <a:ext cx="3619525" cy="15635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26C896-AD9F-48C2-8E83-673A83F1D5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1605"/>
          <a:stretch/>
        </p:blipFill>
        <p:spPr>
          <a:xfrm>
            <a:off x="6248400" y="3561663"/>
            <a:ext cx="2406930" cy="12586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3247977-CE15-40D0-B0E0-00990CEC3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4568"/>
          <a:stretch/>
        </p:blipFill>
        <p:spPr>
          <a:xfrm>
            <a:off x="1210971" y="5031962"/>
            <a:ext cx="1792208" cy="156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55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685" y="370747"/>
            <a:ext cx="7606361" cy="573107"/>
          </a:xfrm>
        </p:spPr>
        <p:txBody>
          <a:bodyPr/>
          <a:lstStyle/>
          <a:p>
            <a:pPr algn="ctr"/>
            <a:r>
              <a:rPr lang="ru-RU" sz="2000" b="1" i="1" dirty="0">
                <a:latin typeface="Georgia" panose="02040502050405020303" pitchFamily="18" charset="0"/>
              </a:rPr>
              <a:t>Катання на ковзанці «Снігова королева»</a:t>
            </a:r>
            <a:endParaRPr lang="uk-UA" sz="2000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F3A10F79-0D14-4D65-83A2-C63986496F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3D5F28C5-9AC8-44DE-A5BE-153EFF627F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7A2ADBFC-B759-4DF9-919F-C79A30AA03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2954C365-F8F1-4102-A775-45D139450F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9BE31D5A-F3BC-40DD-B33B-BDAF85BC3E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91A05D-01BB-4CF9-9819-684A14B85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068" y="3158067"/>
            <a:ext cx="1738488" cy="13038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C36D555-048E-4947-BBAA-86D2ADF6A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47" y="1492160"/>
            <a:ext cx="1384300" cy="18457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C6A475-F63A-42C7-B193-40863202E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612" y="1171356"/>
            <a:ext cx="1441449" cy="19219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DB4A133-DDAC-4318-86CC-04FFFA4BE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39" y="4061829"/>
            <a:ext cx="3045105" cy="22838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0A10E50-8B60-47D7-8479-F3E39459D3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3722" y="1572372"/>
            <a:ext cx="2963333" cy="22225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3719F0-0095-4D51-9851-C973A71A2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5250" y="4061829"/>
            <a:ext cx="1860550" cy="248073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D11F488-D3C7-4D7A-9C4A-949E8B1D14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7425" y="4231528"/>
            <a:ext cx="158115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6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352" y="315337"/>
            <a:ext cx="7606361" cy="757303"/>
          </a:xfrm>
        </p:spPr>
        <p:txBody>
          <a:bodyPr/>
          <a:lstStyle/>
          <a:p>
            <a:pPr algn="ctr"/>
            <a:r>
              <a:rPr lang="uk-UA" sz="2800" b="1" i="1" dirty="0">
                <a:latin typeface="Georgia" panose="02040502050405020303" pitchFamily="18" charset="0"/>
              </a:rPr>
              <a:t>Співробітництво та взаємодія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E55B9801-E027-48C7-A290-F699DBBD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44" y="1159934"/>
            <a:ext cx="1342289" cy="238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5D1C76-DB46-4899-9713-A150795ECF7E}"/>
              </a:ext>
            </a:extLst>
          </p:cNvPr>
          <p:cNvSpPr txBox="1"/>
          <p:nvPr/>
        </p:nvSpPr>
        <p:spPr>
          <a:xfrm>
            <a:off x="626222" y="3542304"/>
            <a:ext cx="2061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Волинський обласний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соціальних служб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2D3699E3-0E20-4563-9ED9-39823916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4" r="26128"/>
          <a:stretch/>
        </p:blipFill>
        <p:spPr bwMode="auto">
          <a:xfrm>
            <a:off x="5530755" y="4309712"/>
            <a:ext cx="1648938" cy="1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AD04A6-347D-4175-B861-B4E2CB0C02D7}"/>
              </a:ext>
            </a:extLst>
          </p:cNvPr>
          <p:cNvSpPr txBox="1"/>
          <p:nvPr/>
        </p:nvSpPr>
        <p:spPr>
          <a:xfrm>
            <a:off x="5351790" y="6214368"/>
            <a:ext cx="6100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Ківерцівська міська рада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3A1EF17A-8630-476E-B5FD-6C78AE609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8" y="2208689"/>
            <a:ext cx="1500317" cy="266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38BD14-B567-41E5-9D75-819031ACEF00}"/>
              </a:ext>
            </a:extLst>
          </p:cNvPr>
          <p:cNvSpPr txBox="1"/>
          <p:nvPr/>
        </p:nvSpPr>
        <p:spPr>
          <a:xfrm>
            <a:off x="7345168" y="4892221"/>
            <a:ext cx="3050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КП «Ківерцівська центральна 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лікарня Ківерцівської міської ради</a:t>
            </a:r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AEF0AFAC-5B7B-4BB8-96DB-D3F78F191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b="21235"/>
          <a:stretch/>
        </p:blipFill>
        <p:spPr bwMode="auto">
          <a:xfrm>
            <a:off x="5108573" y="1299858"/>
            <a:ext cx="1742289" cy="197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C103ED-C259-4D0E-B8DE-45A7FD8ECA98}"/>
              </a:ext>
            </a:extLst>
          </p:cNvPr>
          <p:cNvSpPr txBox="1"/>
          <p:nvPr/>
        </p:nvSpPr>
        <p:spPr>
          <a:xfrm>
            <a:off x="3045884" y="3253127"/>
            <a:ext cx="61002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Камінь-Каширська 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 рада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CFC597-0F1D-4121-B8B9-CDFED7FD7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1359" y="2104980"/>
            <a:ext cx="1344640" cy="22664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99D38F-B390-41E2-ADBE-E497FBFFB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58" y="4593781"/>
            <a:ext cx="2352546" cy="17644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AB4D30-1551-49A8-8238-4F7E4A505C1A}"/>
              </a:ext>
            </a:extLst>
          </p:cNvPr>
          <p:cNvSpPr txBox="1"/>
          <p:nvPr/>
        </p:nvSpPr>
        <p:spPr>
          <a:xfrm>
            <a:off x="-1544233" y="6345658"/>
            <a:ext cx="6100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Горохівський ліцей №2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357D81-9EE1-4940-B1F4-1CE24DF50520}"/>
              </a:ext>
            </a:extLst>
          </p:cNvPr>
          <p:cNvSpPr txBox="1"/>
          <p:nvPr/>
        </p:nvSpPr>
        <p:spPr>
          <a:xfrm>
            <a:off x="693587" y="4332171"/>
            <a:ext cx="679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rgbClr val="3C4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КП санаторій матері і дитини </a:t>
            </a:r>
          </a:p>
          <a:p>
            <a:pPr algn="ctr"/>
            <a:r>
              <a:rPr lang="ru-RU" sz="1400" b="0" i="0" dirty="0">
                <a:solidFill>
                  <a:srgbClr val="3C48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«Пролісок»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66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graphicFrame>
        <p:nvGraphicFramePr>
          <p:cNvPr id="14" name="Таблиця 13">
            <a:extLst>
              <a:ext uri="{FF2B5EF4-FFF2-40B4-BE49-F238E27FC236}">
                <a16:creationId xmlns:a16="http://schemas.microsoft.com/office/drawing/2014/main" id="{FDBA1B6C-9DCB-4EC7-84DA-7874D6E57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045678"/>
              </p:ext>
            </p:extLst>
          </p:nvPr>
        </p:nvGraphicFramePr>
        <p:xfrm>
          <a:off x="150505" y="943854"/>
          <a:ext cx="10244779" cy="5509114"/>
        </p:xfrm>
        <a:graphic>
          <a:graphicData uri="http://schemas.openxmlformats.org/drawingml/2006/table">
            <a:tbl>
              <a:tblPr/>
              <a:tblGrid>
                <a:gridCol w="1065930">
                  <a:extLst>
                    <a:ext uri="{9D8B030D-6E8A-4147-A177-3AD203B41FA5}">
                      <a16:colId xmlns:a16="http://schemas.microsoft.com/office/drawing/2014/main" val="795963073"/>
                    </a:ext>
                  </a:extLst>
                </a:gridCol>
                <a:gridCol w="355310">
                  <a:extLst>
                    <a:ext uri="{9D8B030D-6E8A-4147-A177-3AD203B41FA5}">
                      <a16:colId xmlns:a16="http://schemas.microsoft.com/office/drawing/2014/main" val="3715076209"/>
                    </a:ext>
                  </a:extLst>
                </a:gridCol>
                <a:gridCol w="355310">
                  <a:extLst>
                    <a:ext uri="{9D8B030D-6E8A-4147-A177-3AD203B41FA5}">
                      <a16:colId xmlns:a16="http://schemas.microsoft.com/office/drawing/2014/main" val="2486869839"/>
                    </a:ext>
                  </a:extLst>
                </a:gridCol>
                <a:gridCol w="355310">
                  <a:extLst>
                    <a:ext uri="{9D8B030D-6E8A-4147-A177-3AD203B41FA5}">
                      <a16:colId xmlns:a16="http://schemas.microsoft.com/office/drawing/2014/main" val="1856980672"/>
                    </a:ext>
                  </a:extLst>
                </a:gridCol>
                <a:gridCol w="473747">
                  <a:extLst>
                    <a:ext uri="{9D8B030D-6E8A-4147-A177-3AD203B41FA5}">
                      <a16:colId xmlns:a16="http://schemas.microsoft.com/office/drawing/2014/main" val="635643210"/>
                    </a:ext>
                  </a:extLst>
                </a:gridCol>
                <a:gridCol w="378998">
                  <a:extLst>
                    <a:ext uri="{9D8B030D-6E8A-4147-A177-3AD203B41FA5}">
                      <a16:colId xmlns:a16="http://schemas.microsoft.com/office/drawing/2014/main" val="201185715"/>
                    </a:ext>
                  </a:extLst>
                </a:gridCol>
                <a:gridCol w="307935">
                  <a:extLst>
                    <a:ext uri="{9D8B030D-6E8A-4147-A177-3AD203B41FA5}">
                      <a16:colId xmlns:a16="http://schemas.microsoft.com/office/drawing/2014/main" val="2676721879"/>
                    </a:ext>
                  </a:extLst>
                </a:gridCol>
                <a:gridCol w="450059">
                  <a:extLst>
                    <a:ext uri="{9D8B030D-6E8A-4147-A177-3AD203B41FA5}">
                      <a16:colId xmlns:a16="http://schemas.microsoft.com/office/drawing/2014/main" val="1883272791"/>
                    </a:ext>
                  </a:extLst>
                </a:gridCol>
                <a:gridCol w="414529">
                  <a:extLst>
                    <a:ext uri="{9D8B030D-6E8A-4147-A177-3AD203B41FA5}">
                      <a16:colId xmlns:a16="http://schemas.microsoft.com/office/drawing/2014/main" val="2720951546"/>
                    </a:ext>
                  </a:extLst>
                </a:gridCol>
                <a:gridCol w="236873">
                  <a:extLst>
                    <a:ext uri="{9D8B030D-6E8A-4147-A177-3AD203B41FA5}">
                      <a16:colId xmlns:a16="http://schemas.microsoft.com/office/drawing/2014/main" val="3041047117"/>
                    </a:ext>
                  </a:extLst>
                </a:gridCol>
                <a:gridCol w="402686">
                  <a:extLst>
                    <a:ext uri="{9D8B030D-6E8A-4147-A177-3AD203B41FA5}">
                      <a16:colId xmlns:a16="http://schemas.microsoft.com/office/drawing/2014/main" val="3905577073"/>
                    </a:ext>
                  </a:extLst>
                </a:gridCol>
                <a:gridCol w="414529">
                  <a:extLst>
                    <a:ext uri="{9D8B030D-6E8A-4147-A177-3AD203B41FA5}">
                      <a16:colId xmlns:a16="http://schemas.microsoft.com/office/drawing/2014/main" val="3339806940"/>
                    </a:ext>
                  </a:extLst>
                </a:gridCol>
                <a:gridCol w="260561">
                  <a:extLst>
                    <a:ext uri="{9D8B030D-6E8A-4147-A177-3AD203B41FA5}">
                      <a16:colId xmlns:a16="http://schemas.microsoft.com/office/drawing/2014/main" val="3362250356"/>
                    </a:ext>
                  </a:extLst>
                </a:gridCol>
                <a:gridCol w="390842">
                  <a:extLst>
                    <a:ext uri="{9D8B030D-6E8A-4147-A177-3AD203B41FA5}">
                      <a16:colId xmlns:a16="http://schemas.microsoft.com/office/drawing/2014/main" val="3437338657"/>
                    </a:ext>
                  </a:extLst>
                </a:gridCol>
                <a:gridCol w="378998">
                  <a:extLst>
                    <a:ext uri="{9D8B030D-6E8A-4147-A177-3AD203B41FA5}">
                      <a16:colId xmlns:a16="http://schemas.microsoft.com/office/drawing/2014/main" val="1756781857"/>
                    </a:ext>
                  </a:extLst>
                </a:gridCol>
                <a:gridCol w="473747">
                  <a:extLst>
                    <a:ext uri="{9D8B030D-6E8A-4147-A177-3AD203B41FA5}">
                      <a16:colId xmlns:a16="http://schemas.microsoft.com/office/drawing/2014/main" val="1689560420"/>
                    </a:ext>
                  </a:extLst>
                </a:gridCol>
                <a:gridCol w="307935">
                  <a:extLst>
                    <a:ext uri="{9D8B030D-6E8A-4147-A177-3AD203B41FA5}">
                      <a16:colId xmlns:a16="http://schemas.microsoft.com/office/drawing/2014/main" val="233079393"/>
                    </a:ext>
                  </a:extLst>
                </a:gridCol>
                <a:gridCol w="426373">
                  <a:extLst>
                    <a:ext uri="{9D8B030D-6E8A-4147-A177-3AD203B41FA5}">
                      <a16:colId xmlns:a16="http://schemas.microsoft.com/office/drawing/2014/main" val="3521091032"/>
                    </a:ext>
                  </a:extLst>
                </a:gridCol>
                <a:gridCol w="343466">
                  <a:extLst>
                    <a:ext uri="{9D8B030D-6E8A-4147-A177-3AD203B41FA5}">
                      <a16:colId xmlns:a16="http://schemas.microsoft.com/office/drawing/2014/main" val="2170991547"/>
                    </a:ext>
                  </a:extLst>
                </a:gridCol>
                <a:gridCol w="497434">
                  <a:extLst>
                    <a:ext uri="{9D8B030D-6E8A-4147-A177-3AD203B41FA5}">
                      <a16:colId xmlns:a16="http://schemas.microsoft.com/office/drawing/2014/main" val="3129694830"/>
                    </a:ext>
                  </a:extLst>
                </a:gridCol>
                <a:gridCol w="307935">
                  <a:extLst>
                    <a:ext uri="{9D8B030D-6E8A-4147-A177-3AD203B41FA5}">
                      <a16:colId xmlns:a16="http://schemas.microsoft.com/office/drawing/2014/main" val="3517580520"/>
                    </a:ext>
                  </a:extLst>
                </a:gridCol>
                <a:gridCol w="390842">
                  <a:extLst>
                    <a:ext uri="{9D8B030D-6E8A-4147-A177-3AD203B41FA5}">
                      <a16:colId xmlns:a16="http://schemas.microsoft.com/office/drawing/2014/main" val="655169512"/>
                    </a:ext>
                  </a:extLst>
                </a:gridCol>
                <a:gridCol w="509278">
                  <a:extLst>
                    <a:ext uri="{9D8B030D-6E8A-4147-A177-3AD203B41FA5}">
                      <a16:colId xmlns:a16="http://schemas.microsoft.com/office/drawing/2014/main" val="3776170441"/>
                    </a:ext>
                  </a:extLst>
                </a:gridCol>
                <a:gridCol w="355310">
                  <a:extLst>
                    <a:ext uri="{9D8B030D-6E8A-4147-A177-3AD203B41FA5}">
                      <a16:colId xmlns:a16="http://schemas.microsoft.com/office/drawing/2014/main" val="150443794"/>
                    </a:ext>
                  </a:extLst>
                </a:gridCol>
                <a:gridCol w="390842">
                  <a:extLst>
                    <a:ext uri="{9D8B030D-6E8A-4147-A177-3AD203B41FA5}">
                      <a16:colId xmlns:a16="http://schemas.microsoft.com/office/drawing/2014/main" val="4006429128"/>
                    </a:ext>
                  </a:extLst>
                </a:gridCol>
              </a:tblGrid>
              <a:tr h="3192535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69" marR="4969" marT="4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Мотиваційний пікнік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День фізичної культури і спорту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Всесвітній День туризму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Бібліогостини "Місце зустрічі - бібліотека"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Відеолекторій "Витоки української боротьби і завзятості"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День працівників освіти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День здоров'я, присвячений Дню українського козацтва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Обласні змагання з легкої атлетики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День юриста України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Круглий стіл "Захист прав і свобод людини…"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Екскурсія вечірнім містом "На гостину до Любарта"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Олімпійський урок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Міжнародний день ментального здоров'я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Семінар-практикум з велосипедного туризму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Зустріч з представницею компанії «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Alg</a:t>
                      </a:r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 Study Woork and Trevel» </a:t>
                      </a:r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Іриною Тайчук 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Виготовлення окопних свічок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Всеукраїнський радіодиктант національної єдності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День української писемності та мови 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Містичне свято 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Hallows Evening ( </a:t>
                      </a:r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культпохід на стрічку «Мстивий вчитель» )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Місячник кібербезпеки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День студента. Розважально-пізнавальна гра "Хто зверху?"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Обласне методичне об’єднання викладачів суспільних дисциплін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Акціїя«16 днів проти насильства» 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Катання на ковзанці «Снігова королева»</a:t>
                      </a:r>
                    </a:p>
                  </a:txBody>
                  <a:tcPr marL="4969" marR="4969" marT="49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495533"/>
                  </a:ext>
                </a:extLst>
              </a:tr>
              <a:tr h="209940">
                <a:tc>
                  <a:txBody>
                    <a:bodyPr/>
                    <a:lstStyle/>
                    <a:p>
                      <a:pPr algn="l" fontAlgn="b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О.Павлюк</a:t>
                      </a:r>
                    </a:p>
                  </a:txBody>
                  <a:tcPr marL="4969" marR="4969" marT="4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347391"/>
                  </a:ext>
                </a:extLst>
              </a:tr>
              <a:tr h="209940">
                <a:tc>
                  <a:txBody>
                    <a:bodyPr/>
                    <a:lstStyle/>
                    <a:p>
                      <a:pPr algn="l" fontAlgn="b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А.Тарасюк</a:t>
                      </a:r>
                    </a:p>
                  </a:txBody>
                  <a:tcPr marL="4969" marR="4969" marT="4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599929"/>
                  </a:ext>
                </a:extLst>
              </a:tr>
              <a:tr h="209940">
                <a:tc>
                  <a:txBody>
                    <a:bodyPr/>
                    <a:lstStyle/>
                    <a:p>
                      <a:pPr algn="l" fontAlgn="b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Н.Павловіч</a:t>
                      </a:r>
                    </a:p>
                  </a:txBody>
                  <a:tcPr marL="4969" marR="4969" marT="4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152468"/>
                  </a:ext>
                </a:extLst>
              </a:tr>
              <a:tr h="209940">
                <a:tc>
                  <a:txBody>
                    <a:bodyPr/>
                    <a:lstStyle/>
                    <a:p>
                      <a:pPr algn="l" fontAlgn="b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Т. Мажула</a:t>
                      </a:r>
                    </a:p>
                  </a:txBody>
                  <a:tcPr marL="4969" marR="4969" marT="4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938433"/>
                  </a:ext>
                </a:extLst>
              </a:tr>
              <a:tr h="209940">
                <a:tc>
                  <a:txBody>
                    <a:bodyPr/>
                    <a:lstStyle/>
                    <a:p>
                      <a:pPr algn="l" fontAlgn="b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Юровчик</a:t>
                      </a:r>
                    </a:p>
                  </a:txBody>
                  <a:tcPr marL="4969" marR="4969" marT="4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2159008"/>
                  </a:ext>
                </a:extLst>
              </a:tr>
              <a:tr h="209940">
                <a:tc>
                  <a:txBody>
                    <a:bodyPr/>
                    <a:lstStyle/>
                    <a:p>
                      <a:pPr algn="l" fontAlgn="b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А.Крот</a:t>
                      </a:r>
                    </a:p>
                  </a:txBody>
                  <a:tcPr marL="4969" marR="4969" marT="4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684325"/>
                  </a:ext>
                </a:extLst>
              </a:tr>
              <a:tr h="209940">
                <a:tc>
                  <a:txBody>
                    <a:bodyPr/>
                    <a:lstStyle/>
                    <a:p>
                      <a:pPr algn="l" fontAlgn="b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В.Тесунов</a:t>
                      </a:r>
                    </a:p>
                  </a:txBody>
                  <a:tcPr marL="4969" marR="4969" marT="4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072780"/>
                  </a:ext>
                </a:extLst>
              </a:tr>
              <a:tr h="209940">
                <a:tc>
                  <a:txBody>
                    <a:bodyPr/>
                    <a:lstStyle/>
                    <a:p>
                      <a:pPr algn="l" fontAlgn="b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 Зубчик</a:t>
                      </a:r>
                    </a:p>
                  </a:txBody>
                  <a:tcPr marL="4969" marR="4969" marT="4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248499"/>
                  </a:ext>
                </a:extLst>
              </a:tr>
              <a:tr h="209940">
                <a:tc>
                  <a:txBody>
                    <a:bodyPr/>
                    <a:lstStyle/>
                    <a:p>
                      <a:pPr algn="l" fontAlgn="b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В.Старко</a:t>
                      </a:r>
                    </a:p>
                  </a:txBody>
                  <a:tcPr marL="4969" marR="4969" marT="4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973613"/>
                  </a:ext>
                </a:extLst>
              </a:tr>
              <a:tr h="209940">
                <a:tc>
                  <a:txBody>
                    <a:bodyPr/>
                    <a:lstStyle/>
                    <a:p>
                      <a:pPr algn="l" fontAlgn="b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Є Распопов</a:t>
                      </a:r>
                    </a:p>
                  </a:txBody>
                  <a:tcPr marL="4969" marR="4969" marT="4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720285"/>
                  </a:ext>
                </a:extLst>
              </a:tr>
              <a:tr h="217179">
                <a:tc>
                  <a:txBody>
                    <a:bodyPr/>
                    <a:lstStyle/>
                    <a:p>
                      <a:pPr algn="l" fontAlgn="b"/>
                      <a:r>
                        <a:rPr lang="uk-UA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 Сачук</a:t>
                      </a:r>
                    </a:p>
                  </a:txBody>
                  <a:tcPr marL="4969" marR="4969" marT="4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69" marR="4969" marT="4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44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4656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9933" y="186551"/>
            <a:ext cx="7933267" cy="757303"/>
          </a:xfrm>
        </p:spPr>
        <p:txBody>
          <a:bodyPr/>
          <a:lstStyle/>
          <a:p>
            <a:r>
              <a:rPr lang="uk-UA" sz="3200" b="1" i="1" dirty="0">
                <a:latin typeface="Georgia" panose="02040502050405020303" pitchFamily="18" charset="0"/>
              </a:rPr>
              <a:t>День фізичної культури і спорту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15E5632-A17B-4F0B-AFAF-0925E1A14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49" y="1572372"/>
            <a:ext cx="169545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F8712B7-F80E-48A4-B795-ACC90229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716" y="1995310"/>
            <a:ext cx="1742017" cy="232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D09B40E-861E-4B8D-8A5B-9D414DA5A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336" y="2143408"/>
            <a:ext cx="2302933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59040C0-C26E-4EE8-A5F8-8CE07D11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66" y="4383928"/>
            <a:ext cx="2404533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C72409B-3430-4FCA-A667-FE400840B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66" y="4819650"/>
            <a:ext cx="2142067" cy="16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4D166131-0D71-4EF7-A04B-CEBFD30F2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517" y="4625269"/>
            <a:ext cx="1496483" cy="199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44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001" y="186551"/>
            <a:ext cx="6341533" cy="757303"/>
          </a:xfrm>
        </p:spPr>
        <p:txBody>
          <a:bodyPr/>
          <a:lstStyle/>
          <a:p>
            <a:r>
              <a:rPr lang="uk-UA" sz="3200" b="1" i="1" dirty="0">
                <a:latin typeface="Georgia" panose="02040502050405020303" pitchFamily="18" charset="0"/>
              </a:rPr>
              <a:t>Всесвітній день туризму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10DCC7D-8018-4247-8A48-FFD573885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6" y="1422400"/>
            <a:ext cx="1840088" cy="138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F53B7C4-C072-4534-B134-20CE0D77B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917" y="1903541"/>
            <a:ext cx="2048416" cy="153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683F5C2-F773-48E7-ABCE-2E6B4F9CA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4" y="2256366"/>
            <a:ext cx="1552576" cy="207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0B9D0AC-2918-403F-A5C1-EE044F917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02" y="3759202"/>
            <a:ext cx="1445682" cy="192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137FE16-795E-4F72-8B7A-077047F0C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554" y="4150465"/>
            <a:ext cx="2048417" cy="153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C71BFC74-6A2E-4E31-825C-FFD621CB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630" y="4719142"/>
            <a:ext cx="2048418" cy="153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03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1439" y="565202"/>
            <a:ext cx="6976534" cy="757303"/>
          </a:xfrm>
        </p:spPr>
        <p:txBody>
          <a:bodyPr/>
          <a:lstStyle/>
          <a:p>
            <a:r>
              <a:rPr lang="uk-UA" sz="2800" b="1" i="1" dirty="0">
                <a:latin typeface="Georgia" panose="02040502050405020303" pitchFamily="18" charset="0"/>
              </a:rPr>
              <a:t>Бібліогостини «Місце зустрічі – бібліотека» імені Олени Пчілки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9F4CA06-56AD-45CA-813D-975D3116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8" y="2057400"/>
            <a:ext cx="1993105" cy="149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9C06F3A-0392-478F-81A0-93EEE3A01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84" y="2359376"/>
            <a:ext cx="1488017" cy="198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760208FD-B664-4DD8-89A5-52301ED21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1" y="2700866"/>
            <a:ext cx="1606550" cy="214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2961435-2DED-4A04-97B6-C539D9B35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956" y="2247228"/>
            <a:ext cx="1572128" cy="209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B5902D1D-EC96-4EF9-A6AF-6F6B0D445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4" y="4542895"/>
            <a:ext cx="1991784" cy="149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485666D0-6D90-4944-9B95-C6040DF83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184526" y="4762745"/>
            <a:ext cx="1991784" cy="149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238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1438" y="565202"/>
            <a:ext cx="7606361" cy="757303"/>
          </a:xfrm>
        </p:spPr>
        <p:txBody>
          <a:bodyPr/>
          <a:lstStyle/>
          <a:p>
            <a:pPr algn="ctr"/>
            <a:r>
              <a:rPr lang="uk-UA" sz="2800" b="1" i="1" dirty="0">
                <a:latin typeface="Georgia" panose="02040502050405020303" pitchFamily="18" charset="0"/>
              </a:rPr>
              <a:t>Відеолекторій «Витоки української боротьби і завзятості!»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168CA2B-3EFB-4021-BB36-44FBA520E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83" y="2760133"/>
            <a:ext cx="1301750" cy="17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63F40E6-104F-46F9-854E-BD5D03255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16" y="2468032"/>
            <a:ext cx="1301750" cy="17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CC1489C-0EA4-4458-BF81-8EF00E56F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01" t="-50303" r="-31901" b="-13500"/>
          <a:stretch/>
        </p:blipFill>
        <p:spPr bwMode="auto">
          <a:xfrm>
            <a:off x="554567" y="829733"/>
            <a:ext cx="2279650" cy="30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F01B6113-4316-4F52-9D21-2E21B3AE6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1"/>
          <a:stretch/>
        </p:blipFill>
        <p:spPr bwMode="auto">
          <a:xfrm>
            <a:off x="1381125" y="4789394"/>
            <a:ext cx="3131607" cy="167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5C3D96DB-F5D0-47DF-9E19-600AD169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84" y="4217344"/>
            <a:ext cx="1479550" cy="197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432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1438" y="565202"/>
            <a:ext cx="7606361" cy="757303"/>
          </a:xfrm>
        </p:spPr>
        <p:txBody>
          <a:bodyPr/>
          <a:lstStyle/>
          <a:p>
            <a:pPr algn="ctr"/>
            <a:r>
              <a:rPr lang="uk-UA" sz="2800" b="1" i="1" dirty="0">
                <a:latin typeface="Georgia" panose="02040502050405020303" pitchFamily="18" charset="0"/>
              </a:rPr>
              <a:t>День працівників освіти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838EB30-498A-4F68-8F63-772A27359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15" y="2091266"/>
            <a:ext cx="1270001" cy="169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B5C5F7F-51CD-4F12-A13D-BAFC1CF78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135" y="2755898"/>
            <a:ext cx="139065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7E50C0B8-7309-444E-AA53-ABF600C0E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92" y="2158998"/>
            <a:ext cx="1390651" cy="18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760EA4E-AE49-4672-813B-63EEEC718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2755898"/>
            <a:ext cx="1289052" cy="17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7CD4EFC-0A9D-4164-89FE-F78791A63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49" y="4722990"/>
            <a:ext cx="1270000" cy="169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35157CA8-E85B-4479-A5B2-89EE9EA9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783" y="4834466"/>
            <a:ext cx="1270000" cy="169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2F267725-98B4-4246-9E03-7EA12B88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943" y="4301066"/>
            <a:ext cx="1270000" cy="169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extLst>
              <a:ext uri="{FF2B5EF4-FFF2-40B4-BE49-F238E27FC236}">
                <a16:creationId xmlns:a16="http://schemas.microsoft.com/office/drawing/2014/main" id="{C0888CEA-8864-4AC3-82AA-56A13BF0F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577" y="1667933"/>
            <a:ext cx="1270001" cy="169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>
            <a:extLst>
              <a:ext uri="{FF2B5EF4-FFF2-40B4-BE49-F238E27FC236}">
                <a16:creationId xmlns:a16="http://schemas.microsoft.com/office/drawing/2014/main" id="{A78F712F-49CA-4B2B-BF04-392A2A215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4722990"/>
            <a:ext cx="1308691" cy="174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>
            <a:extLst>
              <a:ext uri="{FF2B5EF4-FFF2-40B4-BE49-F238E27FC236}">
                <a16:creationId xmlns:a16="http://schemas.microsoft.com/office/drawing/2014/main" id="{836DA965-092F-415C-B6FA-897F9F86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767" y="3826931"/>
            <a:ext cx="1390651" cy="18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>
            <a:extLst>
              <a:ext uri="{FF2B5EF4-FFF2-40B4-BE49-F238E27FC236}">
                <a16:creationId xmlns:a16="http://schemas.microsoft.com/office/drawing/2014/main" id="{4A0879BA-302B-4CFC-BB9F-93F3C27AB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94" y="287509"/>
            <a:ext cx="1213711" cy="161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5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1438" y="565202"/>
            <a:ext cx="7606361" cy="757303"/>
          </a:xfrm>
        </p:spPr>
        <p:txBody>
          <a:bodyPr/>
          <a:lstStyle/>
          <a:p>
            <a:pPr algn="ctr"/>
            <a:r>
              <a:rPr lang="ru-RU" sz="2800" b="1" i="1" dirty="0">
                <a:latin typeface="Georgia" panose="02040502050405020303" pitchFamily="18" charset="0"/>
              </a:rPr>
              <a:t>День здоров’я, присвячений Дню українського козацтва</a:t>
            </a:r>
            <a:endParaRPr lang="uk-UA" sz="2800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2598F25-D25B-480D-AA00-C1E61D88D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13"/>
          <a:stretch/>
        </p:blipFill>
        <p:spPr bwMode="auto">
          <a:xfrm>
            <a:off x="915864" y="1477434"/>
            <a:ext cx="1691848" cy="159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B742AB5D-9CE5-481F-B90A-C5EFB98E3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8"/>
          <a:stretch/>
        </p:blipFill>
        <p:spPr bwMode="auto">
          <a:xfrm>
            <a:off x="2951982" y="1811866"/>
            <a:ext cx="1939547" cy="18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6FC05902-96CA-4A20-AEE1-99F791FBF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627" y="1490133"/>
            <a:ext cx="1454150" cy="193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EAF83C09-CBBE-46B9-9E2D-0B808A955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 b="40248"/>
          <a:stretch/>
        </p:blipFill>
        <p:spPr bwMode="auto">
          <a:xfrm>
            <a:off x="7020984" y="1603023"/>
            <a:ext cx="2571750" cy="146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5AF14D64-7F66-4733-8C0A-C7B97E230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3" b="9753"/>
          <a:stretch/>
        </p:blipFill>
        <p:spPr bwMode="auto">
          <a:xfrm>
            <a:off x="409398" y="3784599"/>
            <a:ext cx="2198314" cy="187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CB881210-E5DB-4694-B158-C95180DA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52" y="4423584"/>
            <a:ext cx="1488017" cy="198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>
            <a:extLst>
              <a:ext uri="{FF2B5EF4-FFF2-40B4-BE49-F238E27FC236}">
                <a16:creationId xmlns:a16="http://schemas.microsoft.com/office/drawing/2014/main" id="{53045731-62AD-4A94-88DC-DF202A679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57" y="4062674"/>
            <a:ext cx="1471084" cy="196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>
            <a:extLst>
              <a:ext uri="{FF2B5EF4-FFF2-40B4-BE49-F238E27FC236}">
                <a16:creationId xmlns:a16="http://schemas.microsoft.com/office/drawing/2014/main" id="{A925580A-1D60-450D-A637-64099CB3B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7" b="11482"/>
          <a:stretch/>
        </p:blipFill>
        <p:spPr bwMode="auto">
          <a:xfrm>
            <a:off x="7901475" y="5043396"/>
            <a:ext cx="1691259" cy="153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>
            <a:extLst>
              <a:ext uri="{FF2B5EF4-FFF2-40B4-BE49-F238E27FC236}">
                <a16:creationId xmlns:a16="http://schemas.microsoft.com/office/drawing/2014/main" id="{48B2C63A-EC3E-47FE-90D3-E4A7B6DA9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57"/>
          <a:stretch/>
        </p:blipFill>
        <p:spPr bwMode="auto">
          <a:xfrm>
            <a:off x="7165932" y="3490237"/>
            <a:ext cx="1471085" cy="12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86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E5F08-86B0-4E03-BC83-1BE2BCF1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1438" y="565202"/>
            <a:ext cx="7606361" cy="757303"/>
          </a:xfrm>
        </p:spPr>
        <p:txBody>
          <a:bodyPr/>
          <a:lstStyle/>
          <a:p>
            <a:pPr algn="ctr"/>
            <a:r>
              <a:rPr lang="ru-RU" sz="2800" b="1" i="1" dirty="0">
                <a:latin typeface="Georgia" panose="02040502050405020303" pitchFamily="18" charset="0"/>
              </a:rPr>
              <a:t>Обласні змагання з легкої атлетики</a:t>
            </a:r>
            <a:endParaRPr lang="uk-UA" sz="2800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77628-E287-41EE-90F0-755FB31F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4" y="315337"/>
            <a:ext cx="1572127" cy="1257035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C60DC6B3-4EE5-4093-B196-D27C6E3AB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69" y="1854925"/>
            <a:ext cx="2444204" cy="183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CF544F7-7CF9-4BE3-A726-8CA51A30F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23" y="2105298"/>
            <a:ext cx="2130693" cy="159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E84747C-A240-4615-8624-AF85D3180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9"/>
          <a:stretch/>
        </p:blipFill>
        <p:spPr bwMode="auto">
          <a:xfrm>
            <a:off x="349676" y="4515669"/>
            <a:ext cx="2872495" cy="168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DDECC76B-4F0A-4F0C-8104-D8B064B3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174" y="1903164"/>
            <a:ext cx="2211977" cy="165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ED79BA06-6133-47BF-81A2-C4649203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56" y="4307614"/>
            <a:ext cx="1578973" cy="210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D445E766-0C19-45F1-ABAF-FE29B9CE7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02" y="4516936"/>
            <a:ext cx="2287449" cy="171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60383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223</TotalTime>
  <Words>630</Words>
  <Application>Microsoft Office PowerPoint</Application>
  <PresentationFormat>Широкий екран</PresentationFormat>
  <Paragraphs>336</Paragraphs>
  <Slides>27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4" baseType="lpstr">
      <vt:lpstr>Arial</vt:lpstr>
      <vt:lpstr>Calibri</vt:lpstr>
      <vt:lpstr>Georgia</vt:lpstr>
      <vt:lpstr>Times New Roman</vt:lpstr>
      <vt:lpstr>Trebuchet MS</vt:lpstr>
      <vt:lpstr>Wingdings 3</vt:lpstr>
      <vt:lpstr>Грань</vt:lpstr>
      <vt:lpstr>День знань</vt:lpstr>
      <vt:lpstr>Мотиваційний пікнік</vt:lpstr>
      <vt:lpstr>День фізичної культури і спорту</vt:lpstr>
      <vt:lpstr>Всесвітній день туризму</vt:lpstr>
      <vt:lpstr>Бібліогостини «Місце зустрічі – бібліотека» імені Олени Пчілки</vt:lpstr>
      <vt:lpstr>Відеолекторій «Витоки української боротьби і завзятості!» </vt:lpstr>
      <vt:lpstr>День працівників освіти</vt:lpstr>
      <vt:lpstr>День здоров’я, присвячений Дню українського козацтва</vt:lpstr>
      <vt:lpstr>Обласні змагання з легкої атлетики</vt:lpstr>
      <vt:lpstr>День юриста України</vt:lpstr>
      <vt:lpstr>«Захист прав і свобод людини: правові засади та проблеми реалізації» (Круглий стіл)</vt:lpstr>
      <vt:lpstr>«На гостину до Любарта»  (екскурсія вечірнім містом)</vt:lpstr>
      <vt:lpstr> Олімпійський урок</vt:lpstr>
      <vt:lpstr>МІЖНАРОДНИЙ ДЕНЬ МЕНТАЛЬНОГО ЗДОРОВʼЯ</vt:lpstr>
      <vt:lpstr>Семінар-практикум з велосипедного туризму</vt:lpstr>
      <vt:lpstr>Зустріч з представницею компанії «Algоos Study Woork and Trevel» Іриною Тайчук </vt:lpstr>
      <vt:lpstr>Виготовлення окопних свічок</vt:lpstr>
      <vt:lpstr>Всеукраїнський радіодиктант національної єдності</vt:lpstr>
      <vt:lpstr>День української писемності та мови  («Змагання юних словесників»)</vt:lpstr>
      <vt:lpstr>Містичне свято All Hallows Evening ( культпохід на стрічку «Мстивий вчитель» )</vt:lpstr>
      <vt:lpstr>Місячник кібербезпеки</vt:lpstr>
      <vt:lpstr>День студента</vt:lpstr>
      <vt:lpstr>Обласне методичне об’єднання викладачів суспільних дисциплін</vt:lpstr>
      <vt:lpstr>Акціїя«16 днів проти насильства» </vt:lpstr>
      <vt:lpstr>Катання на ковзанці «Снігова королева»</vt:lpstr>
      <vt:lpstr>Співробітництво та взаємодія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знань</dc:title>
  <dc:creator>Acer</dc:creator>
  <cp:lastModifiedBy>Acer</cp:lastModifiedBy>
  <cp:revision>23</cp:revision>
  <dcterms:created xsi:type="dcterms:W3CDTF">2024-01-28T20:56:08Z</dcterms:created>
  <dcterms:modified xsi:type="dcterms:W3CDTF">2024-01-30T10:08:02Z</dcterms:modified>
</cp:coreProperties>
</file>